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19"/>
  </p:notesMasterIdLst>
  <p:handoutMasterIdLst>
    <p:handoutMasterId r:id="rId20"/>
  </p:handoutMasterIdLst>
  <p:sldIdLst>
    <p:sldId id="484" r:id="rId3"/>
    <p:sldId id="548" r:id="rId4"/>
    <p:sldId id="550" r:id="rId5"/>
    <p:sldId id="562" r:id="rId6"/>
    <p:sldId id="552" r:id="rId7"/>
    <p:sldId id="553" r:id="rId8"/>
    <p:sldId id="554" r:id="rId9"/>
    <p:sldId id="555" r:id="rId10"/>
    <p:sldId id="556" r:id="rId11"/>
    <p:sldId id="557" r:id="rId12"/>
    <p:sldId id="560" r:id="rId13"/>
    <p:sldId id="558" r:id="rId14"/>
    <p:sldId id="563" r:id="rId15"/>
    <p:sldId id="559" r:id="rId16"/>
    <p:sldId id="566" r:id="rId17"/>
    <p:sldId id="561" r:id="rId18"/>
  </p:sldIdLst>
  <p:sldSz cx="9144000" cy="6858000" type="screen4x3"/>
  <p:notesSz cx="6858000" cy="9144000"/>
  <p:custDataLst>
    <p:tags r:id="rId21"/>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95" userDrawn="1">
          <p15:clr>
            <a:srgbClr val="A4A3A4"/>
          </p15:clr>
        </p15:guide>
        <p15:guide id="2" pos="284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湫晗 苗" initials="湫苗"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439" autoAdjust="0"/>
    <p:restoredTop sz="96846" autoAdjust="0"/>
  </p:normalViewPr>
  <p:slideViewPr>
    <p:cSldViewPr snapToGrid="0" snapToObjects="1" showGuides="1">
      <p:cViewPr varScale="1">
        <p:scale>
          <a:sx n="44" d="100"/>
          <a:sy n="44" d="100"/>
        </p:scale>
        <p:origin x="-126" y="-474"/>
      </p:cViewPr>
      <p:guideLst>
        <p:guide orient="horz" pos="2195"/>
        <p:guide pos="284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2025/7/14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903056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t>2025/7/14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t>‹#›</a:t>
            </a:fld>
            <a:endParaRPr lang="zh-CN" altLang="en-US"/>
          </a:p>
        </p:txBody>
      </p:sp>
    </p:spTree>
    <p:extLst>
      <p:ext uri="{BB962C8B-B14F-4D97-AF65-F5344CB8AC3E}">
        <p14:creationId xmlns:p14="http://schemas.microsoft.com/office/powerpoint/2010/main" val="4169226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Master" Target="../slideMasters/slideMaster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Master" Target="../slideMasters/slideMaster2.xml"/><Relationship Id="rId5" Type="http://schemas.openxmlformats.org/officeDocument/2006/relationships/tags" Target="../tags/tag24.xml"/><Relationship Id="rId4" Type="http://schemas.openxmlformats.org/officeDocument/2006/relationships/tags" Target="../tags/tag2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10" Type="http://schemas.openxmlformats.org/officeDocument/2006/relationships/slideMaster" Target="../slideMasters/slideMaster2.xml"/><Relationship Id="rId4" Type="http://schemas.openxmlformats.org/officeDocument/2006/relationships/tags" Target="../tags/tag28.xml"/><Relationship Id="rId9" Type="http://schemas.openxmlformats.org/officeDocument/2006/relationships/tags" Target="../tags/tag3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Master" Target="../slideMasters/slideMaster2.xml"/><Relationship Id="rId4" Type="http://schemas.openxmlformats.org/officeDocument/2006/relationships/tags" Target="../tags/tag5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Master" Target="../slideMasters/slideMaster2.xml"/><Relationship Id="rId5" Type="http://schemas.openxmlformats.org/officeDocument/2006/relationships/tags" Target="../tags/tag65.xml"/><Relationship Id="rId4" Type="http://schemas.openxmlformats.org/officeDocument/2006/relationships/tags" Target="../tags/tag64.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Master" Target="../slideMasters/slideMaster2.xml"/><Relationship Id="rId4" Type="http://schemas.openxmlformats.org/officeDocument/2006/relationships/tags" Target="../tags/tag69.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Master" Target="../slideMasters/slideMaster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image" Target="../media/image1.jpeg"/></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Master" Target="../slideMasters/slideMaster2.xml"/><Relationship Id="rId4" Type="http://schemas.openxmlformats.org/officeDocument/2006/relationships/tags" Target="../tags/tag8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Master" Target="../slideMasters/slideMaster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Layouts/_rels/slideLayout2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10" Type="http://schemas.openxmlformats.org/officeDocument/2006/relationships/slideMaster" Target="../slideMasters/slideMaster2.xml"/><Relationship Id="rId4" Type="http://schemas.openxmlformats.org/officeDocument/2006/relationships/tags" Target="../tags/tag116.xml"/><Relationship Id="rId9" Type="http://schemas.openxmlformats.org/officeDocument/2006/relationships/tags" Target="../tags/tag12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4.xml"/><Relationship Id="rId7" Type="http://schemas.openxmlformats.org/officeDocument/2006/relationships/slideMaster" Target="../slideMasters/slideMaster2.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t>2025/7/14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t>2025/7/14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t>2025/7/14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5"/>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6"/>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p>
        </p:txBody>
      </p:sp>
      <p:sp>
        <p:nvSpPr>
          <p:cNvPr id="3" name="副标题 2"/>
          <p:cNvSpPr>
            <a:spLocks noGrp="1"/>
          </p:cNvSpPr>
          <p:nvPr>
            <p:ph type="subTitle" idx="1"/>
            <p:custDataLst>
              <p:tags r:id="rId7"/>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idx="1"/>
            <p:custDataLst>
              <p:tags r:id="rId2"/>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1"/>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3"/>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5"/>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p>
        </p:txBody>
      </p:sp>
      <p:sp>
        <p:nvSpPr>
          <p:cNvPr id="3" name="文本占位符 2"/>
          <p:cNvSpPr>
            <a:spLocks noGrp="1"/>
          </p:cNvSpPr>
          <p:nvPr>
            <p:ph type="body" idx="1"/>
            <p:custDataLst>
              <p:tags r:id="rId6"/>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5" name="页脚占位符 4"/>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sz="half" idx="1"/>
            <p:custDataLst>
              <p:tags r:id="rId2"/>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custDataLst>
              <p:tags r:id="rId3"/>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t>2025/7/14</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1" y="530820"/>
            <a:ext cx="7886700" cy="994172"/>
          </a:xfrm>
        </p:spPr>
        <p:txBody>
          <a:body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629841" y="3059707"/>
            <a:ext cx="3868340"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custDataLst>
              <p:tags r:id="rId4"/>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4629150" y="3059707"/>
            <a:ext cx="3887391"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8" name="页脚占位符 7"/>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3" name="页脚占位符 2"/>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p>
        </p:txBody>
      </p:sp>
      <p:sp>
        <p:nvSpPr>
          <p:cNvPr id="3" name="图片占位符 2"/>
          <p:cNvSpPr>
            <a:spLocks noGrp="1" noChangeAspect="1"/>
          </p:cNvSpPr>
          <p:nvPr>
            <p:ph type="pic" idx="1"/>
            <p:custDataLst>
              <p:tags r:id="rId2"/>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3"/>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9EFD9D74-47D9-4702-A33C-335B63B48DBF}" type="datetimeFigureOut">
              <a:rPr lang="zh-CN" altLang="en-US" smtClean="0"/>
              <a:t>2025/7/14</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t>2025/7/14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686675" y="1091605"/>
            <a:ext cx="828674" cy="4358879"/>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a:xfrm>
            <a:off x="628649" y="1091605"/>
            <a:ext cx="6879431" cy="4358879"/>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3"/>
            </p:custDataLst>
          </p:nvPr>
        </p:nvSpPr>
        <p:spPr>
          <a:xfrm>
            <a:off x="611505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5"/>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p>
        </p:txBody>
      </p:sp>
      <p:sp>
        <p:nvSpPr>
          <p:cNvPr id="3" name="日期占位符 2"/>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2025/7/14</a:t>
            </a:fld>
            <a:endParaRPr lang="zh-CN" altLang="en-US"/>
          </a:p>
        </p:txBody>
      </p:sp>
      <p:sp>
        <p:nvSpPr>
          <p:cNvPr id="4" name="页脚占位符 3"/>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
        <p:nvSpPr>
          <p:cNvPr id="11" name="文本占位符 10"/>
          <p:cNvSpPr>
            <a:spLocks noGrp="1"/>
          </p:cNvSpPr>
          <p:nvPr>
            <p:ph type="body" sz="quarter" idx="13"/>
            <p:custDataLst>
              <p:tags r:id="rId9"/>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0"/>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2"/>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2"/>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2"/>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2025/7/14</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t>2025/7/14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t>2025/7/14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t>2025/7/14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t>2025/7/14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t>2025/7/14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t>2025/7/14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t>2025/7/14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7.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5.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t>2025/7/14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t>2025/7/14</a:t>
            </a:fld>
            <a:endParaRPr lang="zh-CN" altLang="en-US" dirty="0"/>
          </a:p>
        </p:txBody>
      </p:sp>
      <p:sp>
        <p:nvSpPr>
          <p:cNvPr id="5" name="页脚占位符 4"/>
          <p:cNvSpPr>
            <a:spLocks noGrp="1"/>
          </p:cNvSpPr>
          <p:nvPr>
            <p:ph type="ftr" sz="quarter" idx="3"/>
            <p:custDataLst>
              <p:tags r:id="rId23"/>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4"/>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t>‹#›</a:t>
            </a:fld>
            <a:endParaRPr lang="zh-CN" altLang="en-US"/>
          </a:p>
        </p:txBody>
      </p:sp>
      <p:sp>
        <p:nvSpPr>
          <p:cNvPr id="7" name="KSO_TEMPLATE" hidden="1"/>
          <p:cNvSpPr/>
          <p:nvPr>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2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1.xml"/><Relationship Id="rId1" Type="http://schemas.openxmlformats.org/officeDocument/2006/relationships/tags" Target="../tags/tag150.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5.xml"/><Relationship Id="rId1" Type="http://schemas.openxmlformats.org/officeDocument/2006/relationships/tags" Target="../tags/tag154.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0.xml"/><Relationship Id="rId1" Type="http://schemas.openxmlformats.org/officeDocument/2006/relationships/tags" Target="../tags/tag159.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2.xml"/><Relationship Id="rId1" Type="http://schemas.openxmlformats.org/officeDocument/2006/relationships/tags" Target="../tags/tag161.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64.xml"/><Relationship Id="rId1" Type="http://schemas.openxmlformats.org/officeDocument/2006/relationships/tags" Target="../tags/tag163.xml"/></Relationships>
</file>

<file path=ppt/slides/_rels/slide2.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image" Target="../media/image4.jpe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18.xml"/><Relationship Id="rId5" Type="http://schemas.openxmlformats.org/officeDocument/2006/relationships/tags" Target="../tags/tag133.xml"/><Relationship Id="rId4" Type="http://schemas.openxmlformats.org/officeDocument/2006/relationships/tags" Target="../tags/tag132.xml"/></Relationships>
</file>

<file path=ppt/slides/_rels/slide3.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1.xml"/><Relationship Id="rId1" Type="http://schemas.openxmlformats.org/officeDocument/2006/relationships/tags" Target="../tags/tag140.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3.xml"/><Relationship Id="rId1" Type="http://schemas.openxmlformats.org/officeDocument/2006/relationships/tags" Target="../tags/tag14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5.xml"/><Relationship Id="rId1" Type="http://schemas.openxmlformats.org/officeDocument/2006/relationships/tags" Target="../tags/tag144.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7.xml"/><Relationship Id="rId1" Type="http://schemas.openxmlformats.org/officeDocument/2006/relationships/tags" Target="../tags/tag146.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9.xml"/><Relationship Id="rId1" Type="http://schemas.openxmlformats.org/officeDocument/2006/relationships/tags" Target="../tags/tag148.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p>
        </p:txBody>
      </p:sp>
      <p:pic>
        <p:nvPicPr>
          <p:cNvPr id="10" name="图片 9"/>
          <p:cNvPicPr>
            <a:picLocks noChangeAspect="1"/>
          </p:cNvPicPr>
          <p:nvPr/>
        </p:nvPicPr>
        <p:blipFill>
          <a:blip r:embed="rId4"/>
          <a:stretch>
            <a:fillRect/>
          </a:stretch>
        </p:blipFill>
        <p:spPr>
          <a:xfrm>
            <a:off x="5340681" y="6278913"/>
            <a:ext cx="3759129" cy="530403"/>
          </a:xfrm>
          <a:prstGeom prst="rect">
            <a:avLst/>
          </a:prstGeom>
        </p:spPr>
      </p:pic>
      <p:sp>
        <p:nvSpPr>
          <p:cNvPr id="6" name="Rectangle 3"/>
          <p:cNvSpPr>
            <a:spLocks noGrp="1"/>
          </p:cNvSpPr>
          <p:nvPr>
            <p:custDataLst>
              <p:tags r:id="rId1"/>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模块六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供电与安全用电</a:t>
            </a:r>
          </a:p>
        </p:txBody>
      </p:sp>
      <p:sp>
        <p:nvSpPr>
          <p:cNvPr id="11" name="文本框 10"/>
          <p:cNvSpPr txBox="1"/>
          <p:nvPr/>
        </p:nvSpPr>
        <p:spPr>
          <a:xfrm>
            <a:off x="2248535" y="3577590"/>
            <a:ext cx="5538470" cy="52197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mn-ea"/>
              </a:rPr>
              <a:t>单元</a:t>
            </a:r>
            <a:r>
              <a:rPr lang="en-US" altLang="zh-CN" sz="2800" b="1" dirty="0">
                <a:solidFill>
                  <a:schemeClr val="bg1"/>
                </a:solidFill>
                <a:latin typeface="微软雅黑" panose="020B0503020204020204" pitchFamily="34" charset="-122"/>
                <a:ea typeface="微软雅黑" panose="020B0503020204020204" pitchFamily="34" charset="-122"/>
                <a:sym typeface="+mn-ea"/>
              </a:rPr>
              <a:t>6.4    </a:t>
            </a:r>
            <a:r>
              <a:rPr lang="zh-CN" altLang="en-US" sz="2800" b="1" dirty="0">
                <a:solidFill>
                  <a:schemeClr val="bg1"/>
                </a:solidFill>
                <a:latin typeface="微软雅黑" panose="020B0503020204020204" pitchFamily="34" charset="-122"/>
                <a:ea typeface="微软雅黑" panose="020B0503020204020204" pitchFamily="34" charset="-122"/>
                <a:sym typeface="+mn-ea"/>
              </a:rPr>
              <a:t>节约用电</a:t>
            </a:r>
            <a:r>
              <a:rPr lang="en-US" altLang="zh-CN" sz="2800" b="1" dirty="0">
                <a:solidFill>
                  <a:schemeClr val="bg1"/>
                </a:solidFill>
                <a:latin typeface="微软雅黑" panose="020B0503020204020204" pitchFamily="34" charset="-122"/>
                <a:ea typeface="微软雅黑" panose="020B0503020204020204" pitchFamily="34" charset="-122"/>
                <a:sym typeface="+mn-ea"/>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675860" y="1638935"/>
            <a:ext cx="7661275" cy="3538220"/>
          </a:xfrm>
          <a:prstGeom prst="rect">
            <a:avLst/>
          </a:prstGeom>
        </p:spPr>
        <p:txBody>
          <a:bodyPr wrap="square">
            <a:spAutoFit/>
          </a:body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触电事故的发生是偶然的，但统计后发现多数触电事故的发生都具有一定的规律，据统计归纳为以下几种：</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具有季节性。雨季的触电事故多，特别是春夏季节的触电事故占全年的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80%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以上。</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年轻、经验不足者居多。</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低压电比高压电触电频率高。</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劳动密集型产业触电概率高。</a:t>
            </a:r>
          </a:p>
        </p:txBody>
      </p:sp>
      <p:grpSp>
        <p:nvGrpSpPr>
          <p:cNvPr id="2" name="组合 1"/>
          <p:cNvGrpSpPr/>
          <p:nvPr/>
        </p:nvGrpSpPr>
        <p:grpSpPr>
          <a:xfrm>
            <a:off x="113665" y="184150"/>
            <a:ext cx="9036685" cy="636905"/>
            <a:chOff x="179" y="290"/>
            <a:chExt cx="14231" cy="1003"/>
          </a:xfrm>
        </p:grpSpPr>
        <p:sp>
          <p:nvSpPr>
            <p:cNvPr id="3" name="文本框 2"/>
            <p:cNvSpPr txBox="1"/>
            <p:nvPr/>
          </p:nvSpPr>
          <p:spPr>
            <a:xfrm>
              <a:off x="179" y="290"/>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90550"/>
            <a:ext cx="8207375" cy="5102225"/>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遇到这样的情况，千万不能乱了阵脚，立即找人急救，因为此时的呼吸停止仅仅只能算是临床死亡，而不能算是生理死亡，即真正的死亡。当时，现场的两名医务人员立即对遇难者进行人工呼吸，并施行心脏按压，然后把他抬到医院复苏科，坚持不懈地进行抢救，</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18</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天后，遇难者慢慢睁开了眼睛，创造了触电者“起死回生”的奇迹。这次事件中，医务人员的果断急救措施起到了决定性的作用。</a:t>
            </a: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7" name="Rectangle 3"/>
          <p:cNvSpPr txBox="1">
            <a:spLocks noChangeArrowheads="1"/>
          </p:cNvSpPr>
          <p:nvPr>
            <p:custDataLst>
              <p:tags r:id="rId2"/>
            </p:custDataLst>
          </p:nvPr>
        </p:nvSpPr>
        <p:spPr>
          <a:xfrm>
            <a:off x="485345" y="1418536"/>
            <a:ext cx="8207375" cy="4380049"/>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节约</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用电的具体</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措施</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发挥用电设备的效能</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做好无功功率的合理分布</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减少电压变换次数</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）线路改建，降低线路损耗</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）技术革新。 </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）加强用电管理，特别要注意照明用电的节约。</a:t>
            </a:r>
          </a:p>
          <a:p>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95885" y="414655"/>
            <a:ext cx="9046210" cy="523240"/>
            <a:chOff x="164" y="569"/>
            <a:chExt cx="14246" cy="824"/>
          </a:xfrm>
        </p:grpSpPr>
        <p:sp>
          <p:nvSpPr>
            <p:cNvPr id="13" name="文本框 1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14" name="组合 13"/>
            <p:cNvGrpSpPr/>
            <p:nvPr/>
          </p:nvGrpSpPr>
          <p:grpSpPr>
            <a:xfrm>
              <a:off x="6546" y="653"/>
              <a:ext cx="7864" cy="640"/>
              <a:chOff x="6546" y="653"/>
              <a:chExt cx="7864" cy="640"/>
            </a:xfrm>
          </p:grpSpPr>
          <p:grpSp>
            <p:nvGrpSpPr>
              <p:cNvPr id="4" name="组合 3"/>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5" name="文本框 4"/>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07375"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遇到这样的情况，千万不能乱了阵脚，立即找人急救，因为此时的呼吸停止仅仅只能算是临床死亡，而不能算是生理死亡，即真正的死亡。当时，现场的两名医务人员立即对遇难者进行人工呼吸，并施行心脏按压，然后把他抬到医院复苏科，坚持不懈地进行抢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18</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天后，遇难者慢慢睁开了眼睛，创造了触电者</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起死回生</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的奇迹。这次事件中，医务人员的果断急救措施起到了决定性的作用。</a:t>
            </a: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098" name="Rectangle 3"/>
          <p:cNvSpPr>
            <a:spLocks noGrp="1"/>
          </p:cNvSpPr>
          <p:nvPr>
            <p:custDataLst>
              <p:tags r:id="rId3"/>
            </p:custDataLst>
          </p:nvPr>
        </p:nvSpPr>
        <p:spPr>
          <a:xfrm>
            <a:off x="446455" y="1044099"/>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先导案例解决</a:t>
            </a:r>
            <a:endParaRPr lang="en-US" altLang="zh-CN"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7" name="Rectangle 3"/>
          <p:cNvSpPr txBox="1">
            <a:spLocks noChangeArrowheads="1"/>
          </p:cNvSpPr>
          <p:nvPr>
            <p:custDataLst>
              <p:tags r:id="rId2"/>
            </p:custDataLst>
          </p:nvPr>
        </p:nvSpPr>
        <p:spPr>
          <a:xfrm>
            <a:off x="485345" y="1418536"/>
            <a:ext cx="8294067" cy="4380049"/>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发电</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和供配电的可靠性和经济性</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既统的，又矛盾。</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电流</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对人体的作用不仅和人体电阻大小、电流作用的持续时间、电流经过人体的路径及触电者的个人特征等有很大关系，还与电流通过人体的路径以及带电体接触面积和压力有关</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工</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企供配电系统的基本</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要求安全性</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、可靠性、经济性、合理性。</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对中点接地的三相四线制系统，电力装置宜采用低压接零保护</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电力</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系统经济运行的目的是在满足用户负荷的情况下，使整个系统的燃料消耗量最少，电能成本最低。</a:t>
            </a:r>
          </a:p>
          <a:p>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95885" y="414655"/>
            <a:ext cx="9046210" cy="523240"/>
            <a:chOff x="164" y="569"/>
            <a:chExt cx="14246" cy="824"/>
          </a:xfrm>
        </p:grpSpPr>
        <p:sp>
          <p:nvSpPr>
            <p:cNvPr id="13" name="文本框 1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14" name="组合 13"/>
            <p:cNvGrpSpPr/>
            <p:nvPr/>
          </p:nvGrpSpPr>
          <p:grpSpPr>
            <a:xfrm>
              <a:off x="6546" y="653"/>
              <a:ext cx="7864" cy="640"/>
              <a:chOff x="6546" y="653"/>
              <a:chExt cx="7864" cy="640"/>
            </a:xfrm>
          </p:grpSpPr>
          <p:grpSp>
            <p:nvGrpSpPr>
              <p:cNvPr id="4" name="组合 3"/>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5" name="文本框 4"/>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95885" y="414655"/>
            <a:ext cx="9046210" cy="523240"/>
            <a:chOff x="164" y="569"/>
            <a:chExt cx="14246" cy="824"/>
          </a:xfrm>
        </p:grpSpPr>
        <p:sp>
          <p:nvSpPr>
            <p:cNvPr id="13" name="文本框 12"/>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14" name="组合 13"/>
            <p:cNvGrpSpPr/>
            <p:nvPr/>
          </p:nvGrpSpPr>
          <p:grpSpPr>
            <a:xfrm>
              <a:off x="6546" y="653"/>
              <a:ext cx="7864" cy="640"/>
              <a:chOff x="6546" y="653"/>
              <a:chExt cx="7864" cy="640"/>
            </a:xfrm>
          </p:grpSpPr>
          <p:grpSp>
            <p:nvGrpSpPr>
              <p:cNvPr id="4" name="组合 3"/>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5" name="文本框 4"/>
                <p:cNvSpPr txBox="1"/>
                <p:nvPr/>
              </p:nvSpPr>
              <p:spPr>
                <a:xfrm>
                  <a:off x="8699"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solidFill>
                        <a:schemeClr val="tx1"/>
                      </a:solidFill>
                      <a:latin typeface="黑体" panose="02010609060101010101" pitchFamily="49" charset="-122"/>
                      <a:ea typeface="黑体" panose="02010609060101010101" pitchFamily="49" charset="-122"/>
                      <a:sym typeface="+mn-ea"/>
                    </a:rPr>
                    <a:t>课堂小结</a:t>
                  </a:r>
                </a:p>
              </p:txBody>
            </p:sp>
            <p:sp>
              <p:nvSpPr>
                <p:cNvPr id="18" name="文本框 17"/>
                <p:cNvSpPr txBox="1"/>
                <p:nvPr/>
              </p:nvSpPr>
              <p:spPr>
                <a:xfrm>
                  <a:off x="10655" y="800"/>
                  <a:ext cx="1984" cy="628"/>
                </a:xfrm>
                <a:prstGeom prst="rect">
                  <a:avLst/>
                </a:prstGeom>
                <a:solidFill>
                  <a:srgbClr val="007AAE"/>
                </a:solidFill>
              </p:spPr>
              <p:txBody>
                <a:bodyPr wrap="square" rtlCol="0">
                  <a:spAutoFit/>
                </a:bodyPr>
                <a:lstStyle/>
                <a:p>
                  <a:pPr lvl="0" algn="ctr">
                    <a:buClrTx/>
                    <a:buSzTx/>
                    <a:buFontTx/>
                  </a:pPr>
                  <a:r>
                    <a:rPr lang="zh-CN" altLang="en-US" sz="2000" b="1">
                      <a:solidFill>
                        <a:schemeClr val="bg1"/>
                      </a:solidFill>
                      <a:latin typeface="黑体" panose="02010609060101010101" pitchFamily="49" charset="-122"/>
                      <a:ea typeface="黑体" panose="02010609060101010101" pitchFamily="49" charset="-122"/>
                      <a:sym typeface="+mn-ea"/>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098" name="Rectangle 3"/>
          <p:cNvSpPr>
            <a:spLocks noGrp="1"/>
          </p:cNvSpPr>
          <p:nvPr>
            <p:custDataLst>
              <p:tags r:id="rId2"/>
            </p:custDataLst>
          </p:nvPr>
        </p:nvSpPr>
        <p:spPr>
          <a:xfrm>
            <a:off x="671880" y="1690529"/>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简答题：</a:t>
            </a:r>
          </a:p>
          <a:p>
            <a:pPr eaLnBrk="1" hangingPunct="1">
              <a:lnSpc>
                <a:spcPct val="150000"/>
              </a:lnSpc>
            </a:pPr>
            <a:r>
              <a:rPr lang="zh-CN" altLang="en-US" sz="2800" b="1" dirty="0">
                <a:solidFill>
                  <a:schemeClr val="dk1">
                    <a:lumMod val="85000"/>
                    <a:lumOff val="15000"/>
                  </a:schemeClr>
                </a:solidFill>
                <a:latin typeface="黑体" panose="02010609060101010101" pitchFamily="49" charset="-122"/>
                <a:ea typeface="黑体" panose="02010609060101010101" pitchFamily="49" charset="-122"/>
              </a:rPr>
              <a:t>节约用电的措施有哪些？</a:t>
            </a:r>
          </a:p>
          <a:p>
            <a:pPr eaLnBrk="1" hangingPunct="1"/>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a:p>
            <a:pPr eaLnBrk="1" hangingPunct="1"/>
            <a:endParaRPr lang="en-US" altLang="zh-CN"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dirty="0">
                <a:sym typeface="+mn-ea"/>
              </a:rPr>
              <a:t>课堂教学评价</a:t>
            </a:r>
            <a:endParaRPr lang="zh-CN" altLang="en-US" sz="3300" dirty="0">
              <a:solidFill>
                <a:schemeClr val="lt1"/>
              </a:solidFill>
              <a:latin typeface="+mj-lt"/>
              <a:cs typeface="+mj-cs"/>
            </a:endParaRPr>
          </a:p>
        </p:txBody>
      </p:sp>
      <p:grpSp>
        <p:nvGrpSpPr>
          <p:cNvPr id="2" name="组合 1"/>
          <p:cNvGrpSpPr/>
          <p:nvPr/>
        </p:nvGrpSpPr>
        <p:grpSpPr>
          <a:xfrm>
            <a:off x="104140" y="361315"/>
            <a:ext cx="9046210" cy="523240"/>
            <a:chOff x="164" y="569"/>
            <a:chExt cx="14246" cy="824"/>
          </a:xfrm>
        </p:grpSpPr>
        <p:sp>
          <p:nvSpPr>
            <p:cNvPr id="7" name="文本框 6"/>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66319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rgbClr val="FF6600"/>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p>
        </p:txBody>
      </p:sp>
      <p:sp>
        <p:nvSpPr>
          <p:cNvPr id="9224" name="文本框 27"/>
          <p:cNvSpPr txBox="1">
            <a:spLocks noChangeArrowheads="1"/>
          </p:cNvSpPr>
          <p:nvPr>
            <p:custDataLst>
              <p:tags r:id="rId4"/>
            </p:custDataLst>
          </p:nvPr>
        </p:nvSpPr>
        <p:spPr bwMode="auto">
          <a:xfrm>
            <a:off x="1652270" y="1875155"/>
            <a:ext cx="22459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p>
        </p:txBody>
      </p:sp>
      <p:sp>
        <p:nvSpPr>
          <p:cNvPr id="21"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提高发电、供配电可靠性的重要性</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电流对人体的影响</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供电系统保证安全用电的措施</a:t>
            </a:r>
          </a:p>
        </p:txBody>
      </p:sp>
      <p:sp>
        <p:nvSpPr>
          <p:cNvPr id="2" name="Rectangle 2"/>
          <p:cNvSpPr txBox="1"/>
          <p:nvPr>
            <p:custDataLst>
              <p:tags r:id="rId5"/>
            </p:custDataLst>
          </p:nvPr>
        </p:nvSpPr>
        <p:spPr>
          <a:xfrm>
            <a:off x="755649" y="96520"/>
            <a:ext cx="7759279" cy="1143000"/>
          </a:xfrm>
          <a:prstGeom prst="rect">
            <a:avLst/>
          </a:prstGeom>
          <a:noFill/>
          <a:ln w="9525">
            <a:noFill/>
          </a:ln>
        </p:spPr>
        <p:txBody>
          <a:bodyPr anchor="ctr" anchorCtr="0"/>
          <a:lstStyle/>
          <a:p>
            <a:pPr algn="ctr" eaLnBrk="1" hangingPunct="1">
              <a:buClrTx/>
              <a:buSzTx/>
              <a:buFontTx/>
            </a:pP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模块六   供电与安全用电</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p>
        </p:txBody>
      </p:sp>
      <p:sp>
        <p:nvSpPr>
          <p:cNvPr id="17" name="矩形 16"/>
          <p:cNvSpPr/>
          <p:nvPr>
            <p:custDataLst>
              <p:tags r:id="rId3"/>
            </p:custDataLst>
          </p:nvPr>
        </p:nvSpPr>
        <p:spPr>
          <a:xfrm>
            <a:off x="863600" y="2100282"/>
            <a:ext cx="7696144" cy="1383665"/>
          </a:xfrm>
          <a:prstGeom prst="rect">
            <a:avLst/>
          </a:prstGeom>
        </p:spPr>
        <p:txBody>
          <a:bodyPr wrap="square">
            <a:spAutoFit/>
          </a:bodyPr>
          <a:lstStyle/>
          <a:p>
            <a:pPr algn="just"/>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苏联考纳斯市的一次音乐会上，一位大学生在演奏时不慎手触到失修电线，被电击倒</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当场呼吸停止。遇到这样的紧急突发事件该如何处理呢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p:txBody>
      </p:sp>
      <p:grpSp>
        <p:nvGrpSpPr>
          <p:cNvPr id="16" name="组合 15"/>
          <p:cNvGrpSpPr/>
          <p:nvPr/>
        </p:nvGrpSpPr>
        <p:grpSpPr>
          <a:xfrm>
            <a:off x="104140" y="361315"/>
            <a:ext cx="9046210" cy="521970"/>
            <a:chOff x="164" y="569"/>
            <a:chExt cx="14246" cy="822"/>
          </a:xfrm>
        </p:grpSpPr>
        <p:sp>
          <p:nvSpPr>
            <p:cNvPr id="10" name="文本框 9"/>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802005" y="1573232"/>
            <a:ext cx="7696144" cy="5139055"/>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助力绿色能源发展：太阳能光伏发电技术</a:t>
            </a:r>
          </a:p>
          <a:p>
            <a:pPr algn="just"/>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光伏发电技术是将太阳能直接转换为电能的技术。光伏发电是根据光生伏特效应原理</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利用太阳能电池将太阳光能直接转化为电能。不论是独立使用还是并网发电</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光伏发电系统主要由太阳能电池板</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组件</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、控制器和逆变器三大部分组成，它们主要由电子元器件构成，不涉及机械部件</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所以</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光伏发电设备极为精炼</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可靠稳定寿命长、安装维护简便。理论上讲</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光伏发电技术可以用于任何需要电源的场合</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上至航天器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下至家用电源</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大到兆瓦级电站</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小到玩具</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光伏电源无处不在。太阳能光伏发电的最基本元件是太阳能电池</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片</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，有单晶硅、多晶硅、非晶硅和铜铟镓硒薄膜电池等。</a:t>
            </a:r>
          </a:p>
          <a:p>
            <a:pPr algn="just"/>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太阳能电池经过串联后进行封装保护可形成大面积的太阳电池组件，再配合上功率控制器等部件就形成了光伏发电装置。光伏发电的优点是较少受地域限制；光伏系统还具有安全可靠、无噪声、低污染、无需消耗燃料和架设输电线路即可就地发电供电及建设周期短的优点。中国太阳能资源非常丰富，理论储量达每年</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17000</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亿吨标准煤。</a:t>
            </a:r>
          </a:p>
        </p:txBody>
      </p:sp>
      <p:grpSp>
        <p:nvGrpSpPr>
          <p:cNvPr id="16" name="组合 15"/>
          <p:cNvGrpSpPr/>
          <p:nvPr/>
        </p:nvGrpSpPr>
        <p:grpSpPr>
          <a:xfrm>
            <a:off x="104140" y="361315"/>
            <a:ext cx="9046210" cy="521970"/>
            <a:chOff x="164" y="569"/>
            <a:chExt cx="14246" cy="822"/>
          </a:xfrm>
        </p:grpSpPr>
        <p:sp>
          <p:nvSpPr>
            <p:cNvPr id="10" name="文本框 9"/>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Rectangle 3"/>
          <p:cNvSpPr>
            <a:spLocks noGrp="1"/>
          </p:cNvSpPr>
          <p:nvPr>
            <p:custDataLst>
              <p:tags r:id="rId3"/>
            </p:custDataLst>
          </p:nvPr>
        </p:nvSpPr>
        <p:spPr>
          <a:xfrm>
            <a:off x="600125" y="927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07375"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水电厂和火电厂“之间也要合理分配负荷。</a:t>
            </a:r>
            <a:endPar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例如，在丰水季节应使水电厂“多带负荷，代替火电厂以节省燃料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在枯水期则应使水电厂担当调峰单元，使火电厂在平稳的负荷下运行。</a:t>
            </a:r>
          </a:p>
          <a:p>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863600" y="1628775"/>
            <a:ext cx="7812088"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150000"/>
              </a:lnSpc>
            </a:pPr>
            <a:r>
              <a:rPr lang="zh-CN" altLang="en-US" dirty="0">
                <a:solidFill>
                  <a:schemeClr val="dk1"/>
                </a:solidFill>
                <a:latin typeface="黑体" panose="02010609060101010101" pitchFamily="49" charset="-122"/>
                <a:ea typeface="黑体" panose="02010609060101010101" pitchFamily="49" charset="-122"/>
              </a:rPr>
              <a:t>为了降低电能成本，应尽量减少网络损耗，即减少电能在线路和变压器中的损耗。</a:t>
            </a: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397784" y="1379814"/>
            <a:ext cx="8452157" cy="4924149"/>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节约用电的具体</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措施</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发挥用电设备的效能。</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通常电动机和变压器在接近额定负载运行时效率最高，轻载时效率较低。故必须正确选用其功率。</a:t>
            </a: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做好无功功率的合理分布。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无功功率在电网中的传输会造成功率和电能损失的增加，也使电压质量下降。为此，在受电地区装设必要数量的无功补偿设备以减少线路输送无功功率，还可借助电子计算机进行无功功率合理分布的计算，实现无功功率的经济调度。</a:t>
            </a:r>
          </a:p>
          <a:p>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07375"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节约用电的具体措施</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如下：</a:t>
            </a: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减少电压变换次数。</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每进行一次变压，要消耗</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 ~ 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的有功功率，所以应尽量减少变压次数。</a:t>
            </a: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）线路改建，降低线路损耗。 </a:t>
            </a: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对负荷过重或迁回曲折以及供电半径过长的输配电线路进行改造，以减少线路中的损耗。</a:t>
            </a: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07375"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节约用电的具体措施</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如下：</a:t>
            </a: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）技术革新。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比如，电阻炉上采用硅酸铝纤维代替耐火砖作保温材料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可节约用电</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左右。</a:t>
            </a: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）加强用电管理，特别要注意照明用电的节约。</a:t>
            </a:r>
          </a:p>
          <a:p>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3240"/>
            <a:chOff x="164" y="569"/>
            <a:chExt cx="14246" cy="824"/>
          </a:xfrm>
        </p:grpSpPr>
        <p:sp>
          <p:nvSpPr>
            <p:cNvPr id="2" name="文本框 1"/>
            <p:cNvSpPr txBox="1"/>
            <p:nvPr/>
          </p:nvSpPr>
          <p:spPr>
            <a:xfrm>
              <a:off x="164" y="569"/>
              <a:ext cx="12276" cy="824"/>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单元6.4 节约用电</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1.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14"/>
  <p:tag name="KSO_WM_UNIT_LINE_FILL_TYPE" val="2"/>
</p:tagLst>
</file>

<file path=ppt/tags/tag13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5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1349</Words>
  <Application>Microsoft Office PowerPoint</Application>
  <PresentationFormat>全屏显示(4:3)</PresentationFormat>
  <Paragraphs>133</Paragraphs>
  <Slides>16</Slides>
  <Notes>0</Notes>
  <HiddenSlides>0</HiddenSlides>
  <MMClips>0</MMClips>
  <ScaleCrop>false</ScaleCrop>
  <HeadingPairs>
    <vt:vector size="4" baseType="variant">
      <vt:variant>
        <vt:lpstr>主题</vt:lpstr>
      </vt:variant>
      <vt:variant>
        <vt:i4>2</vt:i4>
      </vt:variant>
      <vt:variant>
        <vt:lpstr>幻灯片标题</vt:lpstr>
      </vt:variant>
      <vt:variant>
        <vt:i4>16</vt:i4>
      </vt:variant>
    </vt:vector>
  </HeadingPairs>
  <TitlesOfParts>
    <vt:vector size="18" baseType="lpstr">
      <vt:lpstr>第一PPT模板网-WWW.1PPT.COM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User</cp:lastModifiedBy>
  <cp:revision>1218</cp:revision>
  <dcterms:created xsi:type="dcterms:W3CDTF">2015-12-14T01:43:00Z</dcterms:created>
  <dcterms:modified xsi:type="dcterms:W3CDTF">2025-07-14T13:22:03Z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2C1E768D97794577A9E85B4891A20F42_13</vt:lpwstr>
  </property>
  <property fmtid="{D5CDD505-2E9C-101B-9397-08002B2CF9AE}" pid="3" name="KSOProductBuildVer">
    <vt:lpwstr>2052-12.1.0.20784</vt:lpwstr>
  </property>
</Properties>
</file>